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9"/>
  </p:notesMasterIdLst>
  <p:handoutMasterIdLst>
    <p:handoutMasterId r:id="rId90"/>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80" r:id="rId33"/>
    <p:sldId id="1781" r:id="rId34"/>
    <p:sldId id="1766" r:id="rId35"/>
    <p:sldId id="1728" r:id="rId36"/>
    <p:sldId id="1741" r:id="rId37"/>
    <p:sldId id="1729" r:id="rId38"/>
    <p:sldId id="1730" r:id="rId39"/>
    <p:sldId id="1732" r:id="rId40"/>
    <p:sldId id="1735" r:id="rId41"/>
    <p:sldId id="1733" r:id="rId42"/>
    <p:sldId id="1734" r:id="rId43"/>
    <p:sldId id="1767" r:id="rId44"/>
    <p:sldId id="1711" r:id="rId45"/>
    <p:sldId id="1742" r:id="rId46"/>
    <p:sldId id="1743" r:id="rId47"/>
    <p:sldId id="1744" r:id="rId48"/>
    <p:sldId id="1745" r:id="rId49"/>
    <p:sldId id="1768" r:id="rId50"/>
    <p:sldId id="1688" r:id="rId51"/>
    <p:sldId id="1665" r:id="rId52"/>
    <p:sldId id="1704" r:id="rId53"/>
    <p:sldId id="1703" r:id="rId54"/>
    <p:sldId id="1705" r:id="rId55"/>
    <p:sldId id="1702" r:id="rId56"/>
    <p:sldId id="1700" r:id="rId57"/>
    <p:sldId id="1691" r:id="rId58"/>
    <p:sldId id="1687" r:id="rId59"/>
    <p:sldId id="1714" r:id="rId60"/>
    <p:sldId id="1715" r:id="rId61"/>
    <p:sldId id="1699" r:id="rId62"/>
    <p:sldId id="1698" r:id="rId63"/>
    <p:sldId id="1784" r:id="rId64"/>
    <p:sldId id="1785" r:id="rId65"/>
    <p:sldId id="1770" r:id="rId66"/>
    <p:sldId id="1772" r:id="rId67"/>
    <p:sldId id="1782" r:id="rId68"/>
    <p:sldId id="1774" r:id="rId69"/>
    <p:sldId id="1773" r:id="rId70"/>
    <p:sldId id="1783" r:id="rId71"/>
    <p:sldId id="1787" r:id="rId72"/>
    <p:sldId id="1788" r:id="rId73"/>
    <p:sldId id="1775" r:id="rId74"/>
    <p:sldId id="1776" r:id="rId75"/>
    <p:sldId id="1777" r:id="rId76"/>
    <p:sldId id="1779" r:id="rId77"/>
    <p:sldId id="1778" r:id="rId78"/>
    <p:sldId id="1789" r:id="rId79"/>
    <p:sldId id="1797" r:id="rId80"/>
    <p:sldId id="1790" r:id="rId81"/>
    <p:sldId id="1791" r:id="rId82"/>
    <p:sldId id="1792" r:id="rId83"/>
    <p:sldId id="1793" r:id="rId84"/>
    <p:sldId id="1794" r:id="rId85"/>
    <p:sldId id="1795" r:id="rId86"/>
    <p:sldId id="1796" r:id="rId87"/>
    <p:sldId id="1798" r:id="rId8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91637" autoAdjust="0"/>
  </p:normalViewPr>
  <p:slideViewPr>
    <p:cSldViewPr>
      <p:cViewPr varScale="1">
        <p:scale>
          <a:sx n="70" d="100"/>
          <a:sy n="70" d="100"/>
        </p:scale>
        <p:origin x="785" y="48"/>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11/21/2017 11:39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78221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2419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54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61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7834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6547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097054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26494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98540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7316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2998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02607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4911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8882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278610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11/21/2017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51525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11/21/2017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11/21/2017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11/21/2017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56.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56.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56.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56.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56.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 – 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0352" t="29608" r="42132" b="37037"/>
          <a:stretch/>
        </p:blipFill>
        <p:spPr bwMode="auto">
          <a:xfrm>
            <a:off x="0" y="1326986"/>
            <a:ext cx="12436475" cy="5667539"/>
          </a:xfrm>
          <a:prstGeom prst="rect">
            <a:avLst/>
          </a:prstGeom>
          <a:ln>
            <a:noFill/>
          </a:ln>
          <a:extLst>
            <a:ext uri="{53640926-AAD7-44D8-BBD7-CCE9431645EC}">
              <a14:shadowObscured xmlns:a14="http://schemas.microsoft.com/office/drawing/2010/main"/>
            </a:ext>
          </a:extLst>
        </p:spPr>
      </p:pic>
      <p:sp>
        <p:nvSpPr>
          <p:cNvPr id="9"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MessagesController</a:t>
            </a:r>
            <a:endParaRPr lang="en-US" sz="4400" b="1" i="1" dirty="0">
              <a:latin typeface="+mn-lt"/>
            </a:endParaRPr>
          </a:p>
        </p:txBody>
      </p:sp>
    </p:spTree>
    <p:extLst>
      <p:ext uri="{BB962C8B-B14F-4D97-AF65-F5344CB8AC3E}">
        <p14:creationId xmlns:p14="http://schemas.microsoft.com/office/powerpoint/2010/main" val="234205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20353" t="30070" r="38146" b="37607"/>
          <a:stretch/>
        </p:blipFill>
        <p:spPr bwMode="auto">
          <a:xfrm>
            <a:off x="-1" y="1439862"/>
            <a:ext cx="12436476" cy="5591941"/>
          </a:xfrm>
          <a:prstGeom prst="rect">
            <a:avLst/>
          </a:prstGeom>
          <a:ln>
            <a:noFill/>
          </a:ln>
          <a:extLst>
            <a:ext uri="{53640926-AAD7-44D8-BBD7-CCE9431645EC}">
              <a14:shadowObscured xmlns:a14="http://schemas.microsoft.com/office/drawing/2010/main"/>
            </a:ext>
          </a:extLst>
        </p:spPr>
      </p:pic>
      <p:sp>
        <p:nvSpPr>
          <p:cNvPr id="4"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latin typeface="+mn-lt"/>
              </a:rPr>
              <a:t>RootDialog</a:t>
            </a:r>
          </a:p>
        </p:txBody>
      </p:sp>
    </p:spTree>
    <p:extLst>
      <p:ext uri="{BB962C8B-B14F-4D97-AF65-F5344CB8AC3E}">
        <p14:creationId xmlns:p14="http://schemas.microsoft.com/office/powerpoint/2010/main" val="378178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ED607015-6DE8-43FF-AC7F-0B296BC987D4}"/>
              </a:ext>
            </a:extLst>
          </p:cNvPr>
          <p:cNvSpPr txBox="1"/>
          <p:nvPr/>
        </p:nvSpPr>
        <p:spPr>
          <a:xfrm>
            <a:off x="564707" y="1592262"/>
            <a:ext cx="5043930" cy="1938992"/>
          </a:xfrm>
          <a:prstGeom prst="rect">
            <a:avLst/>
          </a:prstGeom>
          <a:noFill/>
        </p:spPr>
        <p:txBody>
          <a:bodyPr wrap="square" rtlCol="0">
            <a:spAutoFit/>
          </a:bodyPr>
          <a:lstStyle/>
          <a:p>
            <a:pPr marL="342900" indent="-342900">
              <a:buFontTx/>
              <a:buChar char="-"/>
            </a:pPr>
            <a:r>
              <a:rPr lang="en-US" sz="2400" dirty="0"/>
              <a:t>Artificial Intelligence only</a:t>
            </a:r>
          </a:p>
          <a:p>
            <a:endParaRPr lang="en-US" sz="2400" dirty="0"/>
          </a:p>
          <a:p>
            <a:pPr marL="342900" indent="-342900">
              <a:buFontTx/>
              <a:buChar char="-"/>
            </a:pPr>
            <a:r>
              <a:rPr lang="en-US" sz="2400" dirty="0"/>
              <a:t>Text interfaces only</a:t>
            </a:r>
          </a:p>
          <a:p>
            <a:endParaRPr lang="en-US" sz="2400" dirty="0"/>
          </a:p>
          <a:p>
            <a:pPr marL="342900" indent="-342900">
              <a:buFontTx/>
              <a:buChar char="-"/>
            </a:pPr>
            <a:r>
              <a:rPr lang="en-US" sz="2400" dirty="0"/>
              <a:t>Natural Language Processing only</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20" t="4354" r="10212" b="2990"/>
          <a:stretch/>
        </p:blipFill>
        <p:spPr bwMode="auto">
          <a:xfrm>
            <a:off x="5708841" y="1646138"/>
            <a:ext cx="989943" cy="42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73758" y="1646138"/>
            <a:ext cx="5083843" cy="615553"/>
          </a:xfrm>
          <a:prstGeom prst="rect">
            <a:avLst/>
          </a:prstGeom>
          <a:noFill/>
        </p:spPr>
        <p:txBody>
          <a:bodyPr wrap="square" rtlCol="0">
            <a:spAutoFit/>
          </a:bodyPr>
          <a:lstStyle/>
          <a:p>
            <a:pPr algn="just"/>
            <a:r>
              <a:rPr lang="en-US" sz="1700" b="1" dirty="0"/>
              <a:t>ryanv  </a:t>
            </a:r>
            <a:r>
              <a:rPr lang="en-US" sz="1700" dirty="0"/>
              <a:t> 8:26 AM</a:t>
            </a:r>
          </a:p>
          <a:p>
            <a:pPr algn="just"/>
            <a:r>
              <a:rPr lang="en-US" sz="1700" dirty="0"/>
              <a:t>Cancel</a:t>
            </a:r>
          </a:p>
        </p:txBody>
      </p:sp>
      <p:sp>
        <p:nvSpPr>
          <p:cNvPr id="10" name="TextBox 9"/>
          <p:cNvSpPr txBox="1"/>
          <p:nvPr/>
        </p:nvSpPr>
        <p:spPr>
          <a:xfrm>
            <a:off x="6671303" y="2760558"/>
            <a:ext cx="5762718" cy="877163"/>
          </a:xfrm>
          <a:prstGeom prst="rect">
            <a:avLst/>
          </a:prstGeom>
          <a:noFill/>
        </p:spPr>
        <p:txBody>
          <a:bodyPr wrap="square" rtlCol="0">
            <a:spAutoFit/>
          </a:bodyPr>
          <a:lstStyle/>
          <a:p>
            <a:r>
              <a:rPr lang="en-US" sz="1700" b="1" dirty="0"/>
              <a:t>Azure Bot   </a:t>
            </a:r>
            <a:r>
              <a:rPr lang="en-US" sz="1700" dirty="0"/>
              <a:t>Bot 8:26 AM</a:t>
            </a:r>
          </a:p>
          <a:p>
            <a:r>
              <a:rPr lang="en-US" sz="1700" dirty="0"/>
              <a:t>You have canceled the operation. What would you like to do next?</a:t>
            </a:r>
          </a:p>
        </p:txBody>
      </p:sp>
      <p:sp>
        <p:nvSpPr>
          <p:cNvPr id="11" name="TextBox 10"/>
          <p:cNvSpPr txBox="1"/>
          <p:nvPr/>
        </p:nvSpPr>
        <p:spPr>
          <a:xfrm>
            <a:off x="6728742" y="3738706"/>
            <a:ext cx="5762718" cy="584775"/>
          </a:xfrm>
          <a:prstGeom prst="rect">
            <a:avLst/>
          </a:prstGeom>
          <a:noFill/>
        </p:spPr>
        <p:txBody>
          <a:bodyPr wrap="square" rtlCol="0">
            <a:spAutoFit/>
          </a:bodyPr>
          <a:lstStyle/>
          <a:p>
            <a:r>
              <a:rPr lang="en-US" sz="1600" b="1" dirty="0"/>
              <a:t>ryanv   </a:t>
            </a:r>
            <a:r>
              <a:rPr lang="en-US" sz="1600" dirty="0"/>
              <a:t>8:26 AM</a:t>
            </a:r>
          </a:p>
          <a:p>
            <a:r>
              <a:rPr lang="en-US" sz="1600" dirty="0"/>
              <a:t>login</a:t>
            </a:r>
          </a:p>
        </p:txBody>
      </p:sp>
      <p:sp>
        <p:nvSpPr>
          <p:cNvPr id="12" name="TextBox 11"/>
          <p:cNvSpPr txBox="1"/>
          <p:nvPr/>
        </p:nvSpPr>
        <p:spPr>
          <a:xfrm>
            <a:off x="6753997" y="4947810"/>
            <a:ext cx="5762718" cy="1077218"/>
          </a:xfrm>
          <a:prstGeom prst="rect">
            <a:avLst/>
          </a:prstGeom>
          <a:noFill/>
        </p:spPr>
        <p:txBody>
          <a:bodyPr wrap="square" rtlCol="0">
            <a:spAutoFit/>
          </a:bodyPr>
          <a:lstStyle/>
          <a:p>
            <a:r>
              <a:rPr lang="en-US" sz="1600" b="1" dirty="0"/>
              <a:t>Azure Bot   </a:t>
            </a:r>
            <a:r>
              <a:rPr lang="en-US" sz="1600" dirty="0"/>
              <a:t>Bot 8:26 AM</a:t>
            </a:r>
          </a:p>
          <a:p>
            <a:r>
              <a:rPr lang="en-US" sz="1600" dirty="0"/>
              <a:t>Please select the subscription you want to work with:</a:t>
            </a:r>
          </a:p>
          <a:p>
            <a:pPr marL="342900" indent="-342900">
              <a:buFont typeface="+mj-lt"/>
              <a:buAutoNum type="arabicPeriod"/>
            </a:pPr>
            <a:r>
              <a:rPr lang="en-US" sz="1600" dirty="0"/>
              <a:t>Event Bots</a:t>
            </a:r>
          </a:p>
          <a:p>
            <a:pPr marL="342900" indent="-342900">
              <a:buFont typeface="+mj-lt"/>
              <a:buAutoNum type="arabicPeriod"/>
            </a:pPr>
            <a:r>
              <a:rPr lang="en-US" sz="1600" dirty="0"/>
              <a:t>QA Environment 1</a:t>
            </a:r>
          </a:p>
        </p:txBody>
      </p:sp>
    </p:spTree>
    <p:extLst>
      <p:ext uri="{BB962C8B-B14F-4D97-AF65-F5344CB8AC3E}">
        <p14:creationId xmlns:p14="http://schemas.microsoft.com/office/powerpoint/2010/main" val="59126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Registration and making your bots available</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789906" y="1250253"/>
            <a:ext cx="9438247" cy="4819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61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523" t="8902" r="24078" b="17321"/>
          <a:stretch/>
        </p:blipFill>
        <p:spPr bwMode="auto">
          <a:xfrm>
            <a:off x="5543838" y="88415"/>
            <a:ext cx="6324600" cy="665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85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a:t>
            </a:r>
            <a:r>
              <a:rPr lang="en-US" sz="2800" dirty="0" err="1">
                <a:latin typeface="+mn-lt"/>
              </a:rPr>
              <a:t>Json</a:t>
            </a:r>
            <a:r>
              <a:rPr lang="en-US" sz="2800" dirty="0">
                <a:latin typeface="+mn-lt"/>
              </a:rPr>
              <a:t> </a:t>
            </a:r>
            <a:r>
              <a:rPr lang="en-US" sz="2800">
                <a:latin typeface="+mn-lt"/>
              </a:rPr>
              <a:t>chat response</a:t>
            </a:r>
            <a:endParaRPr lang="en-US" sz="2800" dirty="0">
              <a:latin typeface="+mn-lt"/>
            </a:endParaRP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BotsTennisLab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6406121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BotsPublishingAndRegisteringLab</a:t>
            </a:r>
            <a:br>
              <a:rPr lang="en-US" sz="7200" dirty="0"/>
            </a:b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53711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6A44141-6B1F-497E-BFE1-0223114D2D63}"/>
              </a:ext>
            </a:extLst>
          </p:cNvPr>
          <p:cNvSpPr txBox="1"/>
          <p:nvPr/>
        </p:nvSpPr>
        <p:spPr>
          <a:xfrm>
            <a:off x="579437" y="1439862"/>
            <a:ext cx="5333430" cy="2677656"/>
          </a:xfrm>
          <a:prstGeom prst="rect">
            <a:avLst/>
          </a:prstGeom>
          <a:noFill/>
        </p:spPr>
        <p:txBody>
          <a:bodyPr wrap="square" rtlCol="0">
            <a:spAutoFit/>
          </a:bodyPr>
          <a:lstStyle/>
          <a:p>
            <a:pPr marL="342900" indent="-342900" algn="just">
              <a:buFontTx/>
              <a:buChar char="-"/>
            </a:pPr>
            <a:r>
              <a:rPr lang="en-US" sz="2400" dirty="0"/>
              <a:t>Provide a title</a:t>
            </a:r>
          </a:p>
          <a:p>
            <a:pPr marL="342900" indent="-342900" algn="just">
              <a:buFontTx/>
              <a:buChar char="-"/>
            </a:pPr>
            <a:r>
              <a:rPr lang="en-US" sz="2400" dirty="0"/>
              <a:t>A subtitle</a:t>
            </a:r>
          </a:p>
          <a:p>
            <a:pPr algn="just"/>
            <a:r>
              <a:rPr lang="en-US" sz="2400" dirty="0"/>
              <a:t>	Some additional text</a:t>
            </a:r>
          </a:p>
          <a:p>
            <a:pPr algn="just"/>
            <a:endParaRPr lang="en-US" sz="2400" dirty="0"/>
          </a:p>
          <a:p>
            <a:pPr marL="342900" indent="-342900" algn="just">
              <a:buFontTx/>
              <a:buChar char="-"/>
            </a:pPr>
            <a:r>
              <a:rPr lang="en-US" sz="2400" dirty="0"/>
              <a:t>A button to take some action</a:t>
            </a:r>
          </a:p>
          <a:p>
            <a:pPr algn="just"/>
            <a:endParaRPr lang="en-US" sz="2400" dirty="0"/>
          </a:p>
          <a:p>
            <a:pPr marL="342900" indent="-342900" algn="just">
              <a:buFontTx/>
              <a:buChar char="-"/>
            </a:pPr>
            <a:r>
              <a:rPr lang="en-US" sz="2400" dirty="0"/>
              <a:t>And a picture</a:t>
            </a:r>
          </a:p>
        </p:txBody>
      </p:sp>
      <p:pic>
        <p:nvPicPr>
          <p:cNvPr id="8" name="Picture 2">
            <a:extLst>
              <a:ext uri="{FF2B5EF4-FFF2-40B4-BE49-F238E27FC236}">
                <a16:creationId xmlns:a16="http://schemas.microsoft.com/office/drawing/2014/main" id="{F033CFBF-0DA9-4F67-9BD8-CD3AD887D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7857547" y="1213156"/>
            <a:ext cx="4515686" cy="575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9843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646238" y="2117251"/>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539" t="47656" r="25703" b="5905"/>
          <a:stretch/>
        </p:blipFill>
        <p:spPr bwMode="auto">
          <a:xfrm>
            <a:off x="5348909" y="2081888"/>
            <a:ext cx="3079658" cy="406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54465" t="47656" r="25405" b="6250"/>
          <a:stretch/>
        </p:blipFill>
        <p:spPr bwMode="auto">
          <a:xfrm>
            <a:off x="8809038"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Thumbnail </a:t>
            </a:r>
          </a:p>
        </p:txBody>
      </p:sp>
      <p:pic>
        <p:nvPicPr>
          <p:cNvPr id="2" name="Picture 1">
            <a:extLst>
              <a:ext uri="{FF2B5EF4-FFF2-40B4-BE49-F238E27FC236}">
                <a16:creationId xmlns:a16="http://schemas.microsoft.com/office/drawing/2014/main" id="{847EF267-C88F-49F0-AC31-43B9BEB211A6}"/>
              </a:ext>
            </a:extLst>
          </p:cNvPr>
          <p:cNvPicPr>
            <a:picLocks noChangeAspect="1"/>
          </p:cNvPicPr>
          <p:nvPr/>
        </p:nvPicPr>
        <p:blipFill rotWithShape="1">
          <a:blip r:embed="rId3"/>
          <a:srcRect l="5073" t="16228" r="19973" b="42374"/>
          <a:stretch/>
        </p:blipFill>
        <p:spPr>
          <a:xfrm>
            <a:off x="580006" y="3105006"/>
            <a:ext cx="11735499" cy="3886199"/>
          </a:xfrm>
          <a:prstGeom prst="rect">
            <a:avLst/>
          </a:prstGeom>
        </p:spPr>
      </p:pic>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830997"/>
          </a:xfrm>
          <a:prstGeom prst="rect">
            <a:avLst/>
          </a:prstGeom>
          <a:noFill/>
        </p:spPr>
        <p:txBody>
          <a:bodyPr wrap="square" rtlCol="0">
            <a:spAutoFit/>
          </a:bodyPr>
          <a:lstStyle/>
          <a:p>
            <a:pPr marL="342900" indent="-342900" algn="just">
              <a:buFontTx/>
              <a:buChar char="-"/>
            </a:pPr>
            <a:r>
              <a:rPr lang="en-US" sz="2400" dirty="0"/>
              <a:t>The Thumbnail card typically contains a single thumbnail image, one or more buttons, and text. </a:t>
            </a:r>
          </a:p>
        </p:txBody>
      </p:sp>
    </p:spTree>
    <p:extLst>
      <p:ext uri="{BB962C8B-B14F-4D97-AF65-F5344CB8AC3E}">
        <p14:creationId xmlns:p14="http://schemas.microsoft.com/office/powerpoint/2010/main" val="400024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Hero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200329"/>
          </a:xfrm>
          <a:prstGeom prst="rect">
            <a:avLst/>
          </a:prstGeom>
          <a:noFill/>
        </p:spPr>
        <p:txBody>
          <a:bodyPr wrap="square" rtlCol="0">
            <a:spAutoFit/>
          </a:bodyPr>
          <a:lstStyle/>
          <a:p>
            <a:pPr marL="342900" indent="-342900" algn="just">
              <a:buFontTx/>
              <a:buChar char="-"/>
            </a:pPr>
            <a:r>
              <a:rPr lang="en-US" sz="2400" dirty="0"/>
              <a:t>The Hero card typically contains </a:t>
            </a:r>
          </a:p>
          <a:p>
            <a:pPr algn="just"/>
            <a:r>
              <a:rPr lang="en-US" sz="2400" dirty="0"/>
              <a:t>     a single large image, one or more </a:t>
            </a:r>
          </a:p>
          <a:p>
            <a:pPr algn="just"/>
            <a:r>
              <a:rPr lang="en-US" sz="2400" dirty="0"/>
              <a:t>     buttons, and text. </a:t>
            </a:r>
          </a:p>
        </p:txBody>
      </p:sp>
      <p:pic>
        <p:nvPicPr>
          <p:cNvPr id="7" name="Picture 6">
            <a:extLst>
              <a:ext uri="{FF2B5EF4-FFF2-40B4-BE49-F238E27FC236}">
                <a16:creationId xmlns:a16="http://schemas.microsoft.com/office/drawing/2014/main" id="{8F13B211-BB08-4B21-9638-71600C0BC083}"/>
              </a:ext>
            </a:extLst>
          </p:cNvPr>
          <p:cNvPicPr>
            <a:picLocks noChangeAspect="1"/>
          </p:cNvPicPr>
          <p:nvPr/>
        </p:nvPicPr>
        <p:blipFill>
          <a:blip r:embed="rId3"/>
          <a:stretch>
            <a:fillRect/>
          </a:stretch>
        </p:blipFill>
        <p:spPr>
          <a:xfrm>
            <a:off x="6675437" y="1206756"/>
            <a:ext cx="5807051" cy="5787769"/>
          </a:xfrm>
          <a:prstGeom prst="rect">
            <a:avLst/>
          </a:prstGeom>
        </p:spPr>
      </p:pic>
    </p:spTree>
    <p:extLst>
      <p:ext uri="{BB962C8B-B14F-4D97-AF65-F5344CB8AC3E}">
        <p14:creationId xmlns:p14="http://schemas.microsoft.com/office/powerpoint/2010/main" val="3681871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Sign In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569660"/>
          </a:xfrm>
          <a:prstGeom prst="rect">
            <a:avLst/>
          </a:prstGeom>
          <a:noFill/>
        </p:spPr>
        <p:txBody>
          <a:bodyPr wrap="square" rtlCol="0">
            <a:spAutoFit/>
          </a:bodyPr>
          <a:lstStyle/>
          <a:p>
            <a:pPr marL="342900" indent="-342900" algn="just">
              <a:buFontTx/>
              <a:buChar char="-"/>
            </a:pPr>
            <a:r>
              <a:rPr lang="en-US" sz="2400" dirty="0"/>
              <a:t>When the card action is set to the type of </a:t>
            </a:r>
          </a:p>
          <a:p>
            <a:pPr algn="just"/>
            <a:r>
              <a:rPr lang="en-US" sz="2400" dirty="0"/>
              <a:t>    “</a:t>
            </a:r>
            <a:r>
              <a:rPr lang="en-US" sz="2400" dirty="0" err="1"/>
              <a:t>signin</a:t>
            </a:r>
            <a:r>
              <a:rPr lang="en-US" sz="2400" dirty="0"/>
              <a:t>”, it can initiate an </a:t>
            </a:r>
            <a:r>
              <a:rPr lang="en-US" sz="2400" dirty="0" err="1"/>
              <a:t>oauth</a:t>
            </a:r>
            <a:r>
              <a:rPr lang="en-US" sz="2400" dirty="0"/>
              <a:t> flow; the </a:t>
            </a:r>
          </a:p>
          <a:p>
            <a:pPr algn="just"/>
            <a:r>
              <a:rPr lang="en-US" sz="2400" dirty="0"/>
              <a:t>    user can be made to leave the conversation</a:t>
            </a:r>
          </a:p>
          <a:p>
            <a:pPr algn="just"/>
            <a:r>
              <a:rPr lang="en-US" sz="2400" dirty="0"/>
              <a:t>    to authenticate with a third party system.</a:t>
            </a:r>
          </a:p>
        </p:txBody>
      </p:sp>
      <p:pic>
        <p:nvPicPr>
          <p:cNvPr id="2" name="Picture 1">
            <a:extLst>
              <a:ext uri="{FF2B5EF4-FFF2-40B4-BE49-F238E27FC236}">
                <a16:creationId xmlns:a16="http://schemas.microsoft.com/office/drawing/2014/main" id="{AE36327A-1049-48A3-91B4-4C9A11B8D838}"/>
              </a:ext>
            </a:extLst>
          </p:cNvPr>
          <p:cNvPicPr>
            <a:picLocks noChangeAspect="1"/>
          </p:cNvPicPr>
          <p:nvPr/>
        </p:nvPicPr>
        <p:blipFill>
          <a:blip r:embed="rId3"/>
          <a:stretch>
            <a:fillRect/>
          </a:stretch>
        </p:blipFill>
        <p:spPr>
          <a:xfrm>
            <a:off x="6663539" y="1058862"/>
            <a:ext cx="5718930" cy="5935663"/>
          </a:xfrm>
          <a:prstGeom prst="rect">
            <a:avLst/>
          </a:prstGeom>
        </p:spPr>
      </p:pic>
    </p:spTree>
    <p:extLst>
      <p:ext uri="{BB962C8B-B14F-4D97-AF65-F5344CB8AC3E}">
        <p14:creationId xmlns:p14="http://schemas.microsoft.com/office/powerpoint/2010/main" val="330924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Connecting to Channels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108794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2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Third Party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Example: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494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3191065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314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246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0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513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099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BotsRichUILab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21659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bc6b55d-a734-43bd-8eab-fb065c703cf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55815</TotalTime>
  <Words>5587</Words>
  <Application>Microsoft Office PowerPoint</Application>
  <PresentationFormat>Custom</PresentationFormat>
  <Paragraphs>936</Paragraphs>
  <Slides>82</Slides>
  <Notes>82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82</vt:i4>
      </vt:variant>
    </vt:vector>
  </HeadingPairs>
  <TitlesOfParts>
    <vt:vector size="95"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Registration and making your bots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BotsTennisLab </vt:lpstr>
      <vt:lpstr>  LAB:   BotsPublishingAndRegisteringLab  </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to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BotsRichUILab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999</cp:revision>
  <cp:lastPrinted>2017-06-27T05:00:02Z</cp:lastPrinted>
  <dcterms:created xsi:type="dcterms:W3CDTF">2016-04-12T19:22:57Z</dcterms:created>
  <dcterms:modified xsi:type="dcterms:W3CDTF">2017-11-21T06:09:51Z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